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9" r:id="rId4"/>
    <p:sldId id="270" r:id="rId5"/>
    <p:sldId id="259" r:id="rId6"/>
    <p:sldId id="262" r:id="rId7"/>
    <p:sldId id="260" r:id="rId8"/>
    <p:sldId id="263" r:id="rId9"/>
    <p:sldId id="261" r:id="rId10"/>
    <p:sldId id="264" r:id="rId11"/>
    <p:sldId id="267" r:id="rId12"/>
    <p:sldId id="268" r:id="rId13"/>
    <p:sldId id="25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5EF"/>
    <a:srgbClr val="FAFA6A"/>
    <a:srgbClr val="FDDBFB"/>
    <a:srgbClr val="FBBBF6"/>
    <a:srgbClr val="B3FC96"/>
    <a:srgbClr val="FDFB97"/>
    <a:srgbClr val="FAFE62"/>
    <a:srgbClr val="D6F1FA"/>
    <a:srgbClr val="83F8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1CA81-68E0-4BD8-996B-A401C2CB3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D1345-6CC9-4714-9635-172D6C906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F114-7760-42E3-A59C-05A60AD75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D221-AA42-410E-BA7D-A1D839EFD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DF4B-EE6D-4305-9284-4CB0F7DB1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C00D4-B160-4094-B698-571EAB308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7656-0818-43BB-A8D4-2283D1FD8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5C49-AD8B-4A52-97E2-31444CB9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BC27-52F4-4955-90DF-320247686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C958-5F83-4F02-8A1C-1AF48A748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DCBF8-1581-4842-8562-3D88CE975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BB1F4-1616-44D1-A48F-E04670F56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58F0-314B-456F-B895-4F055B28BA24}" type="datetimeFigureOut">
              <a:rPr lang="en-US" smtClean="0"/>
              <a:t>10/11/2018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035E-9BC4-4E2B-982C-01F05B56E153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39734E-168A-443E-96EC-CE8E98294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echeriebomb.com/2013/02/22/how-your-body-rebuilds-itself-in-less-than-365-day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5300" b="1" dirty="0" smtClean="0">
                <a:solidFill>
                  <a:srgbClr val="7030A0"/>
                </a:solidFill>
                <a:latin typeface="+mn-lt"/>
              </a:rPr>
              <a:t>MARIANDINA HOLISTIC </a:t>
            </a:r>
            <a:r>
              <a:rPr lang="en-GB" sz="5300" b="1" dirty="0" smtClean="0">
                <a:solidFill>
                  <a:srgbClr val="7030A0"/>
                </a:solidFill>
                <a:latin typeface="+mn-lt"/>
              </a:rPr>
              <a:t>WELLNESS</a:t>
            </a:r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b="1" dirty="0" smtClean="0">
                <a:solidFill>
                  <a:srgbClr val="7030A0"/>
                </a:solidFill>
              </a:rPr>
              <a:t>THE HEALING POWER OF </a:t>
            </a:r>
            <a:r>
              <a:rPr lang="en-GB" sz="2400" b="1" dirty="0" smtClean="0">
                <a:solidFill>
                  <a:srgbClr val="FF0000"/>
                </a:solidFill>
              </a:rPr>
              <a:t>SUPER ANTIOXIDANTS </a:t>
            </a:r>
            <a:r>
              <a:rPr lang="en-GB" sz="2400" b="1" dirty="0" smtClean="0">
                <a:solidFill>
                  <a:srgbClr val="7030A0"/>
                </a:solidFill>
              </a:rPr>
              <a:t>AND YOUR </a:t>
            </a:r>
            <a:r>
              <a:rPr lang="en-GB" sz="2400" b="1" dirty="0" smtClean="0">
                <a:solidFill>
                  <a:srgbClr val="FF0000"/>
                </a:solidFill>
              </a:rPr>
              <a:t>IMMUNE SYSTEM</a:t>
            </a: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 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G:\Photoshoot\Outdoor shoot\untitled-7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87194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-214338"/>
            <a:ext cx="9144000" cy="7072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/>
              <a:t>     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   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</a:t>
            </a:r>
            <a:r>
              <a:rPr lang="en-US" dirty="0" smtClean="0"/>
              <a:t>    </a:t>
            </a:r>
          </a:p>
          <a:p>
            <a:pPr>
              <a:buFontTx/>
              <a:buNone/>
            </a:pPr>
            <a:r>
              <a:rPr lang="en-US" dirty="0" smtClean="0"/>
              <a:t>       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214338"/>
            <a:ext cx="9144000" cy="19288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BBBF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MARIANDINA </a:t>
            </a:r>
            <a:r>
              <a:rPr lang="en-GB" sz="3200" b="1" dirty="0" smtClean="0">
                <a:solidFill>
                  <a:srgbClr val="FF0000"/>
                </a:solidFill>
              </a:rPr>
              <a:t>SYRUP </a:t>
            </a:r>
            <a:r>
              <a:rPr lang="en-GB" sz="2400" b="1" dirty="0" smtClean="0">
                <a:solidFill>
                  <a:srgbClr val="7030A0"/>
                </a:solidFill>
              </a:rPr>
              <a:t>is a natural food supplement</a:t>
            </a:r>
            <a:r>
              <a:rPr lang="en-GB" sz="2400" b="1" dirty="0" smtClean="0">
                <a:solidFill>
                  <a:srgbClr val="FF0000"/>
                </a:solidFill>
              </a:rPr>
              <a:t> TONIC </a:t>
            </a:r>
            <a:r>
              <a:rPr lang="en-GB" sz="2400" b="1" dirty="0" smtClean="0">
                <a:solidFill>
                  <a:srgbClr val="7030A0"/>
                </a:solidFill>
              </a:rPr>
              <a:t>that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NOURISHES THE BODY and BOOSTS VITALITY </a:t>
            </a:r>
            <a:endParaRPr lang="en-GB" sz="24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endCxn id="79" idx="3"/>
          </p:cNvCxnSpPr>
          <p:nvPr/>
        </p:nvCxnSpPr>
        <p:spPr>
          <a:xfrm rot="10800000" flipV="1">
            <a:off x="1857356" y="2714616"/>
            <a:ext cx="1714512" cy="16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5" idx="3"/>
          </p:cNvCxnSpPr>
          <p:nvPr/>
        </p:nvCxnSpPr>
        <p:spPr>
          <a:xfrm rot="10800000" flipV="1">
            <a:off x="1857356" y="4214819"/>
            <a:ext cx="1714512" cy="16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4" idx="3"/>
          </p:cNvCxnSpPr>
          <p:nvPr/>
        </p:nvCxnSpPr>
        <p:spPr>
          <a:xfrm rot="10800000" flipV="1">
            <a:off x="1857356" y="3714751"/>
            <a:ext cx="1643074" cy="16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3" idx="3"/>
          </p:cNvCxnSpPr>
          <p:nvPr/>
        </p:nvCxnSpPr>
        <p:spPr>
          <a:xfrm rot="10800000" flipV="1">
            <a:off x="1857356" y="3214684"/>
            <a:ext cx="1643074" cy="16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72132" y="2071678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0" idx="1"/>
          </p:cNvCxnSpPr>
          <p:nvPr/>
        </p:nvCxnSpPr>
        <p:spPr>
          <a:xfrm>
            <a:off x="5572132" y="2500306"/>
            <a:ext cx="1571636" cy="16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43570" y="3357562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6" idx="1"/>
          </p:cNvCxnSpPr>
          <p:nvPr/>
        </p:nvCxnSpPr>
        <p:spPr>
          <a:xfrm>
            <a:off x="5572132" y="3857628"/>
            <a:ext cx="1571636" cy="57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7" idx="1"/>
          </p:cNvCxnSpPr>
          <p:nvPr/>
        </p:nvCxnSpPr>
        <p:spPr>
          <a:xfrm>
            <a:off x="5643570" y="4429132"/>
            <a:ext cx="1500198" cy="16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V="1">
            <a:off x="1857356" y="4643442"/>
            <a:ext cx="1714512" cy="7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43768" y="1785926"/>
            <a:ext cx="2000232" cy="430887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BIRCH LEAF</a:t>
            </a:r>
            <a:endParaRPr lang="en-GB" sz="2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143768" y="2285993"/>
            <a:ext cx="2000232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CALCIUM</a:t>
            </a:r>
            <a:endParaRPr lang="en-GB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143768" y="3214686"/>
            <a:ext cx="2000232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GINKGO BILOBA</a:t>
            </a:r>
            <a:endParaRPr lang="en-GB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3000373"/>
            <a:ext cx="1857356" cy="461665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VITAMIN B12</a:t>
            </a:r>
            <a:endParaRPr lang="en-GB" sz="2000" b="1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0" y="3500438"/>
            <a:ext cx="1857356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VITAMIN B6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0" y="4000504"/>
            <a:ext cx="1857356" cy="461665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VITAMIN B3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43768" y="3714752"/>
            <a:ext cx="2000232" cy="400110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PANAX GINSENG</a:t>
            </a:r>
            <a:endParaRPr lang="en-GB" sz="2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143768" y="4214818"/>
            <a:ext cx="2000232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HAWTHORN</a:t>
            </a:r>
            <a:endParaRPr lang="en-GB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0" y="2500307"/>
            <a:ext cx="1857356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VITAMIN C</a:t>
            </a:r>
            <a:endParaRPr lang="en-GB" sz="2000" b="1" dirty="0"/>
          </a:p>
        </p:txBody>
      </p:sp>
      <p:cxnSp>
        <p:nvCxnSpPr>
          <p:cNvPr id="84" name="Straight Arrow Connector 83"/>
          <p:cNvCxnSpPr>
            <a:endCxn id="105" idx="1"/>
          </p:cNvCxnSpPr>
          <p:nvPr/>
        </p:nvCxnSpPr>
        <p:spPr>
          <a:xfrm>
            <a:off x="5572132" y="2928934"/>
            <a:ext cx="1571636" cy="16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143768" y="2714620"/>
            <a:ext cx="2000232" cy="461665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FOLIC ACID</a:t>
            </a:r>
            <a:endParaRPr lang="en-GB" sz="24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4500570"/>
            <a:ext cx="1857356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VITAMIN B2</a:t>
            </a:r>
          </a:p>
        </p:txBody>
      </p:sp>
      <p:cxnSp>
        <p:nvCxnSpPr>
          <p:cNvPr id="120" name="Straight Arrow Connector 119"/>
          <p:cNvCxnSpPr>
            <a:endCxn id="123" idx="1"/>
          </p:cNvCxnSpPr>
          <p:nvPr/>
        </p:nvCxnSpPr>
        <p:spPr>
          <a:xfrm>
            <a:off x="5500694" y="4929198"/>
            <a:ext cx="1643074" cy="16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143768" y="4714884"/>
            <a:ext cx="2000232" cy="461665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IODINE</a:t>
            </a:r>
            <a:endParaRPr lang="en-GB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0" y="2071678"/>
            <a:ext cx="1857356" cy="461665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400" b="1" dirty="0" smtClean="0"/>
              <a:t> ZINC</a:t>
            </a:r>
            <a:endParaRPr lang="en-GB" sz="2000" b="1" dirty="0"/>
          </a:p>
        </p:txBody>
      </p:sp>
      <p:cxnSp>
        <p:nvCxnSpPr>
          <p:cNvPr id="126" name="Straight Arrow Connector 125"/>
          <p:cNvCxnSpPr>
            <a:endCxn id="124" idx="3"/>
          </p:cNvCxnSpPr>
          <p:nvPr/>
        </p:nvCxnSpPr>
        <p:spPr>
          <a:xfrm rot="10800000" flipV="1">
            <a:off x="1857356" y="2286001"/>
            <a:ext cx="1643074" cy="16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143" idx="3"/>
          </p:cNvCxnSpPr>
          <p:nvPr/>
        </p:nvCxnSpPr>
        <p:spPr>
          <a:xfrm rot="10800000" flipV="1">
            <a:off x="1857356" y="4929197"/>
            <a:ext cx="1643074" cy="802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5715008" y="5000636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 flipV="1">
            <a:off x="2285984" y="5072074"/>
            <a:ext cx="150019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429256" y="5000636"/>
            <a:ext cx="150019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0" y="5500702"/>
            <a:ext cx="1857356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SODIUM</a:t>
            </a:r>
            <a:endParaRPr lang="en-GB" sz="24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0" y="6215083"/>
            <a:ext cx="2857456" cy="428628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SARSAPARILLA</a:t>
            </a:r>
            <a:endParaRPr lang="en-GB" sz="22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6929454" y="6215082"/>
            <a:ext cx="2214546" cy="461665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  LYSINE</a:t>
            </a:r>
            <a:endParaRPr lang="en-GB" sz="24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7143768" y="5286388"/>
            <a:ext cx="2000232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IRON</a:t>
            </a:r>
            <a:endParaRPr lang="en-GB" sz="2400" b="1" dirty="0"/>
          </a:p>
        </p:txBody>
      </p:sp>
      <p:cxnSp>
        <p:nvCxnSpPr>
          <p:cNvPr id="148" name="Straight Arrow Connector 147"/>
          <p:cNvCxnSpPr/>
          <p:nvPr/>
        </p:nvCxnSpPr>
        <p:spPr>
          <a:xfrm rot="5400000">
            <a:off x="3322629" y="5678503"/>
            <a:ext cx="107077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>
            <a:off x="5144298" y="5642784"/>
            <a:ext cx="114221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3000364" y="6215082"/>
            <a:ext cx="1714512" cy="461665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POTASSIUM</a:t>
            </a:r>
            <a:endParaRPr lang="en-GB" sz="24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4857752" y="6215082"/>
            <a:ext cx="1857388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MANGANESE</a:t>
            </a:r>
            <a:endParaRPr lang="en-GB" sz="2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0" y="5000636"/>
            <a:ext cx="1857356" cy="461665"/>
          </a:xfrm>
          <a:prstGeom prst="rect">
            <a:avLst/>
          </a:prstGeom>
          <a:solidFill>
            <a:srgbClr val="FDDBFB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VITAMIN B1</a:t>
            </a:r>
            <a:endParaRPr lang="en-GB" sz="2400" b="1" dirty="0"/>
          </a:p>
        </p:txBody>
      </p:sp>
      <p:cxnSp>
        <p:nvCxnSpPr>
          <p:cNvPr id="173" name="Straight Arrow Connector 172"/>
          <p:cNvCxnSpPr>
            <a:endCxn id="169" idx="3"/>
          </p:cNvCxnSpPr>
          <p:nvPr/>
        </p:nvCxnSpPr>
        <p:spPr>
          <a:xfrm rot="10800000" flipV="1">
            <a:off x="1857356" y="4786321"/>
            <a:ext cx="1714512" cy="445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/>
          <p:cNvSpPr/>
          <p:nvPr/>
        </p:nvSpPr>
        <p:spPr>
          <a:xfrm>
            <a:off x="1571604" y="0"/>
            <a:ext cx="6072230" cy="714356"/>
          </a:xfrm>
          <a:prstGeom prst="ellipse">
            <a:avLst/>
          </a:prstGeom>
          <a:solidFill>
            <a:srgbClr val="FDFB97"/>
          </a:solidFill>
          <a:ln>
            <a:solidFill>
              <a:srgbClr val="F78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</a:rPr>
              <a:t>MARIANDINA SYRUP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45" name="Picture 44" descr="C:\Users\sony\Downloads\Mariandina Poster (1).jpg"/>
          <p:cNvPicPr/>
          <p:nvPr/>
        </p:nvPicPr>
        <p:blipFill>
          <a:blip r:embed="rId3" cstate="print"/>
          <a:srcRect b="46037"/>
          <a:stretch>
            <a:fillRect/>
          </a:stretch>
        </p:blipFill>
        <p:spPr bwMode="auto">
          <a:xfrm>
            <a:off x="2786050" y="1785926"/>
            <a:ext cx="3643338" cy="3929090"/>
          </a:xfrm>
          <a:prstGeom prst="rect">
            <a:avLst/>
          </a:prstGeom>
          <a:ln>
            <a:solidFill>
              <a:srgbClr val="F785E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ectangle 45"/>
          <p:cNvSpPr/>
          <p:nvPr/>
        </p:nvSpPr>
        <p:spPr>
          <a:xfrm>
            <a:off x="2928926" y="4857760"/>
            <a:ext cx="1000132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5214942" y="5000636"/>
            <a:ext cx="1143008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ounded Rectangle 47"/>
          <p:cNvSpPr/>
          <p:nvPr/>
        </p:nvSpPr>
        <p:spPr>
          <a:xfrm>
            <a:off x="7429520" y="1357298"/>
            <a:ext cx="7143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3906048" y="3244334"/>
            <a:ext cx="133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VITAMIN B3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237103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14338"/>
            <a:ext cx="9144000" cy="19288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BBBF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MARIANDINA </a:t>
            </a:r>
            <a:r>
              <a:rPr lang="en-GB" sz="3200" b="1" dirty="0" smtClean="0">
                <a:solidFill>
                  <a:srgbClr val="FF0000"/>
                </a:solidFill>
              </a:rPr>
              <a:t>SYRUP </a:t>
            </a:r>
            <a:r>
              <a:rPr lang="en-GB" sz="2400" b="1" dirty="0" smtClean="0">
                <a:solidFill>
                  <a:srgbClr val="7030A0"/>
                </a:solidFill>
              </a:rPr>
              <a:t>is a natural food supplement</a:t>
            </a:r>
            <a:r>
              <a:rPr lang="en-GB" sz="2400" b="1" dirty="0" smtClean="0">
                <a:solidFill>
                  <a:srgbClr val="FF0000"/>
                </a:solidFill>
              </a:rPr>
              <a:t> TONIC </a:t>
            </a:r>
            <a:r>
              <a:rPr lang="en-GB" sz="2400" b="1" dirty="0" smtClean="0">
                <a:solidFill>
                  <a:srgbClr val="7030A0"/>
                </a:solidFill>
              </a:rPr>
              <a:t>that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NOURISHES THE BODY and BOOSTS VITALITY 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71604" y="0"/>
            <a:ext cx="6072230" cy="714356"/>
          </a:xfrm>
          <a:prstGeom prst="ellipse">
            <a:avLst/>
          </a:prstGeom>
          <a:solidFill>
            <a:srgbClr val="FDFB97"/>
          </a:solidFill>
          <a:ln>
            <a:solidFill>
              <a:srgbClr val="F78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</a:rPr>
              <a:t>MARIANDINA SYRUP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 descr="C:\Users\sony\Downloads\Mariandina Poster (1).jpg"/>
          <p:cNvPicPr/>
          <p:nvPr/>
        </p:nvPicPr>
        <p:blipFill>
          <a:blip r:embed="rId3" cstate="print"/>
          <a:srcRect b="46037"/>
          <a:stretch>
            <a:fillRect/>
          </a:stretch>
        </p:blipFill>
        <p:spPr bwMode="auto">
          <a:xfrm>
            <a:off x="0" y="1643050"/>
            <a:ext cx="2786050" cy="5214950"/>
          </a:xfrm>
          <a:prstGeom prst="rect">
            <a:avLst/>
          </a:prstGeom>
          <a:ln>
            <a:solidFill>
              <a:srgbClr val="F785E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0" y="6000744"/>
            <a:ext cx="928694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000232" y="6000744"/>
            <a:ext cx="928694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1643050"/>
            <a:ext cx="6357950" cy="5221189"/>
          </a:xfrm>
          <a:prstGeom prst="rect">
            <a:avLst/>
          </a:prstGeom>
          <a:solidFill>
            <a:srgbClr val="FAFA6A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b="1" dirty="0" smtClean="0"/>
              <a:t>BIRCH LEAF </a:t>
            </a:r>
            <a:r>
              <a:rPr lang="en-GB" dirty="0" smtClean="0"/>
              <a:t>assists Urinary tracts infections, </a:t>
            </a:r>
            <a:r>
              <a:rPr lang="en-GB" dirty="0" err="1" smtClean="0"/>
              <a:t>edema</a:t>
            </a:r>
            <a:r>
              <a:rPr lang="en-GB" dirty="0" smtClean="0"/>
              <a:t>, cystitis, </a:t>
            </a:r>
            <a:endParaRPr lang="en-GB" dirty="0"/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CALCIUM </a:t>
            </a:r>
            <a:r>
              <a:rPr lang="en-GB" dirty="0" smtClean="0"/>
              <a:t>Rickets, Osteoporosis, required for bones and teeth.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FOLIC ACID </a:t>
            </a:r>
            <a:r>
              <a:rPr lang="en-GB" dirty="0" smtClean="0"/>
              <a:t> for DNA synthesis and normal cell replication.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GINKGO </a:t>
            </a:r>
            <a:r>
              <a:rPr lang="en-GB" b="1" dirty="0" err="1" smtClean="0"/>
              <a:t>BILOBA</a:t>
            </a:r>
            <a:r>
              <a:rPr lang="en-GB" dirty="0" err="1" smtClean="0"/>
              <a:t>improves</a:t>
            </a:r>
            <a:r>
              <a:rPr lang="en-GB" dirty="0" smtClean="0"/>
              <a:t> </a:t>
            </a:r>
            <a:r>
              <a:rPr lang="en-GB" dirty="0" err="1" smtClean="0"/>
              <a:t>memory,prevents</a:t>
            </a:r>
            <a:r>
              <a:rPr lang="en-GB" dirty="0" smtClean="0"/>
              <a:t> </a:t>
            </a:r>
            <a:r>
              <a:rPr lang="en-GB" dirty="0" err="1" smtClean="0"/>
              <a:t>clots,Brain</a:t>
            </a:r>
            <a:r>
              <a:rPr lang="en-GB" dirty="0" smtClean="0"/>
              <a:t> function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SIBERIAN GINSENG </a:t>
            </a:r>
            <a:r>
              <a:rPr lang="en-GB" dirty="0" smtClean="0"/>
              <a:t>detoxifies harmful toxins, improves stamina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HAWTHORN </a:t>
            </a:r>
            <a:r>
              <a:rPr lang="en-GB" dirty="0" smtClean="0"/>
              <a:t>for Heart function, Angina, lowers blood pressure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IODINE</a:t>
            </a:r>
            <a:r>
              <a:rPr lang="en-GB" dirty="0" smtClean="0"/>
              <a:t> is used make thyroid hormones and normal metabolism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IRON</a:t>
            </a:r>
            <a:r>
              <a:rPr lang="en-GB" dirty="0" smtClean="0"/>
              <a:t> Helps with fatigue, helps muscles store energy, Depression</a:t>
            </a:r>
          </a:p>
          <a:p>
            <a:pPr>
              <a:buFont typeface="Wingdings" pitchFamily="2" charset="2"/>
              <a:buChar char="v"/>
            </a:pPr>
            <a:r>
              <a:rPr lang="en-GB" b="1" dirty="0" err="1" smtClean="0"/>
              <a:t>LYSINE</a:t>
            </a:r>
            <a:r>
              <a:rPr lang="en-GB" dirty="0" err="1" smtClean="0"/>
              <a:t>helps</a:t>
            </a:r>
            <a:r>
              <a:rPr lang="en-GB" dirty="0" smtClean="0"/>
              <a:t> maintain blood vessels, growth, calcium absorption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MANGANESE </a:t>
            </a:r>
            <a:r>
              <a:rPr lang="en-GB" dirty="0" smtClean="0"/>
              <a:t>for healthy skin, bone and cartilage formation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POTASSIUM </a:t>
            </a:r>
            <a:r>
              <a:rPr lang="en-GB" dirty="0" smtClean="0"/>
              <a:t>regulates water balance, acidity, blood pressure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SARSAPARILLA</a:t>
            </a:r>
            <a:r>
              <a:rPr lang="en-GB" dirty="0" smtClean="0"/>
              <a:t> Eczema, Psoriasis, arthritis, cancer</a:t>
            </a:r>
            <a:r>
              <a:rPr lang="en-GB" dirty="0" smtClean="0"/>
              <a:t>, skin diseases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SODIUM</a:t>
            </a:r>
            <a:r>
              <a:rPr lang="en-GB" dirty="0" smtClean="0"/>
              <a:t> maintains blood and lymph health, weight loss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B1 </a:t>
            </a:r>
            <a:r>
              <a:rPr lang="en-GB" dirty="0" smtClean="0"/>
              <a:t>required to form ATP,  Nerve Cells, mouth ulcers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B2 </a:t>
            </a:r>
            <a:r>
              <a:rPr lang="en-GB" dirty="0" smtClean="0"/>
              <a:t>processes amino acids and fats, headaches, ulcers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B3 </a:t>
            </a:r>
            <a:r>
              <a:rPr lang="en-GB" dirty="0" smtClean="0"/>
              <a:t>releases Energy from carbohydrates, regulates </a:t>
            </a:r>
            <a:r>
              <a:rPr lang="en-GB" dirty="0" err="1" smtClean="0"/>
              <a:t>cholestrol</a:t>
            </a:r>
            <a:r>
              <a:rPr lang="en-GB" dirty="0" smtClean="0"/>
              <a:t>. </a:t>
            </a:r>
            <a:r>
              <a:rPr lang="en-GB" b="1" dirty="0" smtClean="0"/>
              <a:t>VITAMIN B5 </a:t>
            </a:r>
            <a:r>
              <a:rPr lang="en-GB" dirty="0" smtClean="0"/>
              <a:t>aids energy </a:t>
            </a:r>
            <a:r>
              <a:rPr lang="en-GB" dirty="0" err="1" smtClean="0"/>
              <a:t>production,lowers</a:t>
            </a:r>
            <a:r>
              <a:rPr lang="en-GB" dirty="0" smtClean="0"/>
              <a:t> </a:t>
            </a:r>
            <a:r>
              <a:rPr lang="en-GB" dirty="0" err="1" smtClean="0"/>
              <a:t>cholestrol</a:t>
            </a: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C </a:t>
            </a:r>
            <a:r>
              <a:rPr lang="en-GB" dirty="0" smtClean="0"/>
              <a:t>required for collagen and prevents oxidative stress.</a:t>
            </a:r>
            <a:endParaRPr lang="en-GB" b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https://dub125.afx.ms/att/GetInline.aspx?messageid=024424a7-b047-11e3-847d-00215ad9658e&amp;attindex=2&amp;cp=-1&amp;attdepth=2&amp;imgsrc=cid%3a9D9230AC-77D3-44B7-80EC-5D2E11801D8B%40home&amp;cid=200b4a3a39a5aacd&amp;hm__login=tamale911&amp;hm__domain=hotmail.com&amp;ip=10.148.128.8&amp;d=d4688&amp;mf=0&amp;hm__ts=Fri%2c%2021%20Mar%202014%2023%3a56%3a22%20GMT&amp;st=tamale911&amp;hm__ha=01_73d8d69f87ad471114a97c72200cde93ce27d9a86fac6cbc1bca2689287783a0&amp;oneredir=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21" r="12472" b="14155"/>
          <a:stretch/>
        </p:blipFill>
        <p:spPr bwMode="auto">
          <a:xfrm>
            <a:off x="0" y="1130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 descr="How Your Body Rebuilds Itself in Less Than 365 Day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09"/>
            <a:ext cx="9144000" cy="601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bground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292"/>
          <a:stretch>
            <a:fillRect/>
          </a:stretch>
        </p:blipFill>
        <p:spPr bwMode="auto">
          <a:xfrm>
            <a:off x="0" y="5429264"/>
            <a:ext cx="9144000" cy="1428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55047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Slid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Slide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Slide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 descr="Slide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Slide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Slide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Slide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Slid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785E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4" descr="Slide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Slide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Slide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Slid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 descr="Slide4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4" descr="Slide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Sli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785E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-1"/>
            <a:ext cx="9572660" cy="68580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/>
              <a:t>     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   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</a:t>
            </a:r>
            <a:r>
              <a:rPr lang="en-US" dirty="0" smtClean="0"/>
              <a:t>    </a:t>
            </a:r>
          </a:p>
          <a:p>
            <a:pPr>
              <a:buFontTx/>
              <a:buNone/>
            </a:pPr>
            <a:r>
              <a:rPr lang="en-US" dirty="0" smtClean="0"/>
              <a:t>       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8" name="Picture 7" descr="G:\Photoshoot\Bottles\IMG_7303.JPG"/>
          <p:cNvPicPr/>
          <p:nvPr/>
        </p:nvPicPr>
        <p:blipFill>
          <a:blip r:embed="rId2" cstate="print"/>
          <a:srcRect l="24905" t="20115" r="13522" b="24850"/>
          <a:stretch>
            <a:fillRect/>
          </a:stretch>
        </p:blipFill>
        <p:spPr bwMode="auto">
          <a:xfrm rot="16200000">
            <a:off x="2964436" y="2464796"/>
            <a:ext cx="3052559" cy="2123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572660" cy="17144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BBBF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rgbClr val="7030A0"/>
              </a:solidFill>
            </a:endParaRPr>
          </a:p>
          <a:p>
            <a:pPr algn="ctr"/>
            <a:endParaRPr lang="en-GB" sz="2800" b="1" dirty="0">
              <a:solidFill>
                <a:srgbClr val="7030A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MARIANDINA </a:t>
            </a:r>
            <a:r>
              <a:rPr lang="en-GB" sz="3200" b="1" dirty="0" smtClean="0">
                <a:solidFill>
                  <a:srgbClr val="FF0000"/>
                </a:solidFill>
              </a:rPr>
              <a:t> A 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is a natural food supplement </a:t>
            </a:r>
          </a:p>
          <a:p>
            <a:pPr algn="ctr"/>
            <a:r>
              <a:rPr lang="en-GB" sz="2300" b="1" dirty="0" smtClean="0">
                <a:solidFill>
                  <a:srgbClr val="7030A0"/>
                </a:solidFill>
              </a:rPr>
              <a:t>THAT BOOSTS THE IMMUNE SYSTEM AND REPAIRS BODY CELLS AND TISSUES</a:t>
            </a:r>
            <a:r>
              <a:rPr lang="en-GB" sz="2400" b="1" dirty="0" smtClean="0">
                <a:solidFill>
                  <a:srgbClr val="7030A0"/>
                </a:solidFill>
              </a:rPr>
              <a:t>.</a:t>
            </a:r>
            <a:endParaRPr lang="en-GB" sz="24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endCxn id="79" idx="3"/>
          </p:cNvCxnSpPr>
          <p:nvPr/>
        </p:nvCxnSpPr>
        <p:spPr>
          <a:xfrm rot="10800000">
            <a:off x="1643042" y="2684972"/>
            <a:ext cx="1785950" cy="31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5" idx="3"/>
          </p:cNvCxnSpPr>
          <p:nvPr/>
        </p:nvCxnSpPr>
        <p:spPr>
          <a:xfrm rot="10800000">
            <a:off x="1643042" y="4185170"/>
            <a:ext cx="1928826" cy="2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4" idx="3"/>
          </p:cNvCxnSpPr>
          <p:nvPr/>
        </p:nvCxnSpPr>
        <p:spPr>
          <a:xfrm rot="10800000">
            <a:off x="1643042" y="3685104"/>
            <a:ext cx="1857388" cy="2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3" idx="3"/>
          </p:cNvCxnSpPr>
          <p:nvPr/>
        </p:nvCxnSpPr>
        <p:spPr>
          <a:xfrm rot="10800000">
            <a:off x="1643042" y="3185038"/>
            <a:ext cx="1857388" cy="2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72132" y="207167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72132" y="250030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72132" y="3286124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72132" y="378619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72132" y="428625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06" idx="3"/>
          </p:cNvCxnSpPr>
          <p:nvPr/>
        </p:nvCxnSpPr>
        <p:spPr>
          <a:xfrm rot="10800000" flipV="1">
            <a:off x="1643042" y="4643444"/>
            <a:ext cx="1714512" cy="41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43768" y="1857364"/>
            <a:ext cx="1428760" cy="369332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CHROMIUM</a:t>
            </a:r>
            <a:endParaRPr lang="en-GB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143768" y="2285992"/>
            <a:ext cx="1428760" cy="400110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QUECERTIN</a:t>
            </a:r>
            <a:endParaRPr lang="en-GB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143768" y="3143248"/>
            <a:ext cx="1428760" cy="400110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FOLIC ACID</a:t>
            </a:r>
            <a:endParaRPr lang="en-GB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14282" y="3000372"/>
            <a:ext cx="1428760" cy="369332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VITAMIN 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14282" y="3500438"/>
            <a:ext cx="1428760" cy="369332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VITAMIN B6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4282" y="4000504"/>
            <a:ext cx="1428760" cy="369332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VITAMIN B2</a:t>
            </a:r>
            <a:endParaRPr lang="en-GB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072330" y="3643314"/>
            <a:ext cx="1785950" cy="307777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SIBERIAN GINSENG</a:t>
            </a:r>
            <a:endParaRPr lang="en-GB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072330" y="4143380"/>
            <a:ext cx="1500198" cy="461665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IODINE</a:t>
            </a:r>
            <a:endParaRPr lang="en-GB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214282" y="2500306"/>
            <a:ext cx="1428760" cy="369332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VITAMIN C</a:t>
            </a:r>
            <a:endParaRPr lang="en-GB" b="1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5572132" y="285749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143768" y="2714620"/>
            <a:ext cx="1428760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COPPER</a:t>
            </a:r>
            <a:endParaRPr lang="en-GB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214282" y="4500570"/>
            <a:ext cx="1428760" cy="369332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VITAMIN B1</a:t>
            </a:r>
            <a:endParaRPr lang="en-GB" b="1" dirty="0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5500694" y="485776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072330" y="4714884"/>
            <a:ext cx="1500198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CHOLINE</a:t>
            </a:r>
            <a:endParaRPr lang="en-GB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214282" y="2000240"/>
            <a:ext cx="1357322" cy="400110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2000" b="1" dirty="0" smtClean="0"/>
              <a:t> ZINC</a:t>
            </a:r>
            <a:endParaRPr lang="en-GB" b="1" dirty="0"/>
          </a:p>
        </p:txBody>
      </p:sp>
      <p:cxnSp>
        <p:nvCxnSpPr>
          <p:cNvPr id="126" name="Straight Arrow Connector 125"/>
          <p:cNvCxnSpPr/>
          <p:nvPr/>
        </p:nvCxnSpPr>
        <p:spPr>
          <a:xfrm rot="10800000">
            <a:off x="1571604" y="2143116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0800000" flipV="1">
            <a:off x="1857356" y="5000636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5500694" y="4929198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 flipV="1">
            <a:off x="2500298" y="5072074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16200000" flipH="1">
            <a:off x="5357818" y="5072074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57158" y="5500702"/>
            <a:ext cx="1428760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SELENIUM</a:t>
            </a:r>
            <a:endParaRPr lang="en-GB" sz="20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0" y="6000768"/>
            <a:ext cx="2571736" cy="369332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RUTIN BIOFLAVONOIDS</a:t>
            </a:r>
            <a:endParaRPr lang="en-GB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6143636" y="5857892"/>
            <a:ext cx="1643074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MAGNESIUM</a:t>
            </a:r>
            <a:endParaRPr lang="en-GB" sz="20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7000892" y="5286388"/>
            <a:ext cx="1428760" cy="400110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LYSINE</a:t>
            </a:r>
            <a:endParaRPr lang="en-GB" sz="2000" b="1" dirty="0"/>
          </a:p>
        </p:txBody>
      </p:sp>
      <p:cxnSp>
        <p:nvCxnSpPr>
          <p:cNvPr id="148" name="Straight Arrow Connector 147"/>
          <p:cNvCxnSpPr/>
          <p:nvPr/>
        </p:nvCxnSpPr>
        <p:spPr>
          <a:xfrm rot="5400000">
            <a:off x="3608381" y="5607859"/>
            <a:ext cx="107077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>
            <a:off x="4572794" y="5572140"/>
            <a:ext cx="114221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2714612" y="6215082"/>
            <a:ext cx="1714512" cy="369332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MOLYBDENUM</a:t>
            </a:r>
            <a:endParaRPr lang="en-GB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4500562" y="6215082"/>
            <a:ext cx="1643074" cy="400110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MANGANESE</a:t>
            </a:r>
            <a:endParaRPr lang="en-GB" sz="20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214282" y="5000636"/>
            <a:ext cx="1428760" cy="400110"/>
          </a:xfrm>
          <a:prstGeom prst="rect">
            <a:avLst/>
          </a:prstGeom>
          <a:solidFill>
            <a:srgbClr val="FAFE6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VITAMIN A</a:t>
            </a:r>
            <a:endParaRPr lang="en-GB" sz="2000" b="1" dirty="0"/>
          </a:p>
        </p:txBody>
      </p:sp>
      <p:cxnSp>
        <p:nvCxnSpPr>
          <p:cNvPr id="173" name="Straight Arrow Connector 172"/>
          <p:cNvCxnSpPr>
            <a:endCxn id="169" idx="3"/>
          </p:cNvCxnSpPr>
          <p:nvPr/>
        </p:nvCxnSpPr>
        <p:spPr>
          <a:xfrm rot="10800000" flipV="1">
            <a:off x="1643042" y="4857759"/>
            <a:ext cx="1785950" cy="342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/>
          <p:cNvSpPr/>
          <p:nvPr/>
        </p:nvSpPr>
        <p:spPr>
          <a:xfrm>
            <a:off x="1785918" y="0"/>
            <a:ext cx="6000792" cy="857232"/>
          </a:xfrm>
          <a:prstGeom prst="ellipse">
            <a:avLst/>
          </a:prstGeom>
          <a:gradFill flip="none" rotWithShape="1">
            <a:gsLst>
              <a:gs pos="0">
                <a:srgbClr val="FDFB97">
                  <a:tint val="66000"/>
                  <a:satMod val="160000"/>
                </a:srgbClr>
              </a:gs>
              <a:gs pos="50000">
                <a:srgbClr val="FDFB97">
                  <a:tint val="44500"/>
                  <a:satMod val="160000"/>
                </a:srgbClr>
              </a:gs>
              <a:gs pos="100000">
                <a:srgbClr val="FDFB9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78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MARIANDINA   </a:t>
            </a:r>
            <a:r>
              <a:rPr lang="en-GB" sz="3200" b="1" dirty="0" smtClean="0">
                <a:solidFill>
                  <a:srgbClr val="FF0000"/>
                </a:solidFill>
              </a:rPr>
              <a:t>A</a:t>
            </a:r>
            <a:r>
              <a:rPr lang="en-GB" sz="2400" b="1" dirty="0" smtClean="0">
                <a:solidFill>
                  <a:srgbClr val="7030A0"/>
                </a:solidFill>
              </a:rPr>
              <a:t> INGREDIENTS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7103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LLL</a:t>
            </a:r>
            <a:endParaRPr lang="en-GB" dirty="0"/>
          </a:p>
        </p:txBody>
      </p:sp>
      <p:pic>
        <p:nvPicPr>
          <p:cNvPr id="4" name="Content Placeholder 3" descr="G:\Photoshoot\Outdoor shoot\untitled-71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2786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BBBF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MARIANDINA </a:t>
            </a:r>
            <a:r>
              <a:rPr lang="en-GB" sz="3200" b="1" dirty="0" smtClean="0">
                <a:solidFill>
                  <a:srgbClr val="FF0000"/>
                </a:solidFill>
              </a:rPr>
              <a:t> A 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is a natural food supplement </a:t>
            </a:r>
          </a:p>
          <a:p>
            <a:pPr algn="ctr"/>
            <a:r>
              <a:rPr lang="en-GB" sz="2200" b="1" dirty="0" smtClean="0">
                <a:solidFill>
                  <a:srgbClr val="7030A0"/>
                </a:solidFill>
              </a:rPr>
              <a:t>THAT BOOSTS THE IMMUNE SYSTEM AND REPAIRS BODY CELLS AND TISSUES.</a:t>
            </a:r>
            <a:endParaRPr lang="en-GB" sz="2200" b="1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85918" y="0"/>
            <a:ext cx="6000792" cy="642918"/>
          </a:xfrm>
          <a:prstGeom prst="ellipse">
            <a:avLst/>
          </a:prstGeom>
          <a:gradFill flip="none" rotWithShape="1">
            <a:gsLst>
              <a:gs pos="0">
                <a:srgbClr val="FDFB97">
                  <a:tint val="66000"/>
                  <a:satMod val="160000"/>
                </a:srgbClr>
              </a:gs>
              <a:gs pos="50000">
                <a:srgbClr val="FDFB97">
                  <a:tint val="44500"/>
                  <a:satMod val="160000"/>
                </a:srgbClr>
              </a:gs>
              <a:gs pos="100000">
                <a:srgbClr val="FDFB9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78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MARIANDINA   </a:t>
            </a:r>
            <a:r>
              <a:rPr lang="en-GB" sz="3200" b="1" dirty="0" smtClean="0">
                <a:solidFill>
                  <a:srgbClr val="FF0000"/>
                </a:solidFill>
              </a:rPr>
              <a:t>A</a:t>
            </a:r>
            <a:r>
              <a:rPr lang="en-GB" sz="2400" b="1" dirty="0" smtClean="0">
                <a:solidFill>
                  <a:srgbClr val="7030A0"/>
                </a:solidFill>
              </a:rPr>
              <a:t> INGREDIENTS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714488"/>
            <a:ext cx="6357950" cy="5143512"/>
          </a:xfrm>
          <a:prstGeom prst="rect">
            <a:avLst/>
          </a:prstGeom>
          <a:solidFill>
            <a:srgbClr val="FAFE6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b="1" dirty="0" smtClean="0"/>
              <a:t>SELENIUM</a:t>
            </a:r>
            <a:r>
              <a:rPr lang="en-GB" dirty="0" smtClean="0"/>
              <a:t> helps protect the body from cancer.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ZINC</a:t>
            </a:r>
            <a:r>
              <a:rPr lang="en-GB" dirty="0" smtClean="0"/>
              <a:t> boosts immunity, repairs wounds and protects cells.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C </a:t>
            </a:r>
            <a:r>
              <a:rPr lang="en-GB" dirty="0" smtClean="0"/>
              <a:t>required for collagen and prevents oxidative stress.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E </a:t>
            </a:r>
            <a:r>
              <a:rPr lang="en-GB" dirty="0" smtClean="0"/>
              <a:t>protects cell membranes, reduces risk of heart disease.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B6 </a:t>
            </a:r>
            <a:r>
              <a:rPr lang="en-GB" dirty="0" smtClean="0"/>
              <a:t>processes Amino acids, lowers </a:t>
            </a:r>
            <a:r>
              <a:rPr lang="en-GB" dirty="0" smtClean="0"/>
              <a:t>homocysteine</a:t>
            </a:r>
            <a:r>
              <a:rPr lang="en-GB" dirty="0" smtClean="0"/>
              <a:t> levels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MAGNESIUM</a:t>
            </a:r>
            <a:r>
              <a:rPr lang="en-GB" dirty="0" smtClean="0"/>
              <a:t> relaxes muscles, arteries, improves insulin resistance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IODINE</a:t>
            </a:r>
            <a:r>
              <a:rPr lang="en-GB" dirty="0" smtClean="0"/>
              <a:t> is used make thyroid hormones and normal metabolism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COPPER</a:t>
            </a:r>
            <a:r>
              <a:rPr lang="en-GB" dirty="0" smtClean="0"/>
              <a:t> assists in absorption of Iron and to produce melanin 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CHROMIUM</a:t>
            </a:r>
            <a:r>
              <a:rPr lang="en-GB" dirty="0" smtClean="0"/>
              <a:t> used for insulin production, aids fat loss, muscle gain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FOLIC ACID </a:t>
            </a:r>
            <a:r>
              <a:rPr lang="en-GB" dirty="0" smtClean="0"/>
              <a:t>required for DNA synthesis and normal cell replication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QUECERTIN</a:t>
            </a:r>
            <a:r>
              <a:rPr lang="en-GB" dirty="0" smtClean="0"/>
              <a:t> is anti-histamine and anti-inflammatory, protects LDL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B12 </a:t>
            </a:r>
            <a:r>
              <a:rPr lang="en-GB" dirty="0" smtClean="0"/>
              <a:t>used in nerve cell activity, DNA replication, mood 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A </a:t>
            </a:r>
            <a:r>
              <a:rPr lang="en-GB" dirty="0" smtClean="0"/>
              <a:t>helps cells reproduce normally, stimulates immunity</a:t>
            </a:r>
            <a:endParaRPr lang="en-GB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644001" cy="68580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/>
              <a:t>     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   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</a:t>
            </a:r>
            <a:r>
              <a:rPr lang="en-US" dirty="0" smtClean="0"/>
              <a:t>    </a:t>
            </a:r>
          </a:p>
          <a:p>
            <a:pPr>
              <a:buFontTx/>
              <a:buNone/>
            </a:pPr>
            <a:r>
              <a:rPr lang="en-US" dirty="0" smtClean="0"/>
              <a:t>       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715536" cy="17144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BBBF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MARIANDINA </a:t>
            </a:r>
            <a:r>
              <a:rPr lang="en-GB" sz="3200" b="1" dirty="0" smtClean="0">
                <a:solidFill>
                  <a:srgbClr val="FF0000"/>
                </a:solidFill>
              </a:rPr>
              <a:t> B 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is a natural food supplement that boosts the bodies     ENERGY LEVELS, IMPROVES CIRCULATION, BALANCES HORMONES.</a:t>
            </a:r>
            <a:endParaRPr lang="en-GB" sz="24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143108" y="2857496"/>
            <a:ext cx="1285884" cy="1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5" idx="3"/>
          </p:cNvCxnSpPr>
          <p:nvPr/>
        </p:nvCxnSpPr>
        <p:spPr>
          <a:xfrm rot="10800000" flipV="1">
            <a:off x="1928794" y="4714885"/>
            <a:ext cx="1643074" cy="16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4" idx="3"/>
          </p:cNvCxnSpPr>
          <p:nvPr/>
        </p:nvCxnSpPr>
        <p:spPr>
          <a:xfrm rot="10800000">
            <a:off x="1857356" y="4057684"/>
            <a:ext cx="1714512" cy="28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3" idx="3"/>
          </p:cNvCxnSpPr>
          <p:nvPr/>
        </p:nvCxnSpPr>
        <p:spPr>
          <a:xfrm rot="10800000" flipV="1">
            <a:off x="1928794" y="3429001"/>
            <a:ext cx="1857388" cy="16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72132" y="207167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0" idx="1"/>
          </p:cNvCxnSpPr>
          <p:nvPr/>
        </p:nvCxnSpPr>
        <p:spPr>
          <a:xfrm flipV="1">
            <a:off x="5572132" y="2486047"/>
            <a:ext cx="1571636" cy="14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72132" y="3357562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6" idx="1"/>
          </p:cNvCxnSpPr>
          <p:nvPr/>
        </p:nvCxnSpPr>
        <p:spPr>
          <a:xfrm flipV="1">
            <a:off x="5572132" y="3843369"/>
            <a:ext cx="1500198" cy="14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72132" y="428625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43768" y="1857364"/>
            <a:ext cx="22860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ALFALFA</a:t>
            </a:r>
            <a:endParaRPr lang="en-GB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143768" y="2285992"/>
            <a:ext cx="2286016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BEE POLLEN</a:t>
            </a:r>
            <a:endParaRPr lang="en-GB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143768" y="3143248"/>
            <a:ext cx="2286016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CAYENNE</a:t>
            </a:r>
            <a:endParaRPr lang="en-GB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3214686"/>
            <a:ext cx="19287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GURANA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0" y="3857628"/>
            <a:ext cx="1857356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HAWTHORN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0" y="4500570"/>
            <a:ext cx="19287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LICORICE</a:t>
            </a:r>
            <a:endParaRPr lang="en-GB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072330" y="3643314"/>
            <a:ext cx="235745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SIBERIAN GINSENG</a:t>
            </a:r>
            <a:endParaRPr lang="en-GB" sz="2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072330" y="4143380"/>
            <a:ext cx="2357454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COENZYME Q10</a:t>
            </a:r>
            <a:endParaRPr lang="en-GB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0" y="2643182"/>
            <a:ext cx="2143108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GOTU KOLA</a:t>
            </a:r>
            <a:endParaRPr lang="en-GB" sz="2400" b="1" dirty="0"/>
          </a:p>
        </p:txBody>
      </p:sp>
      <p:cxnSp>
        <p:nvCxnSpPr>
          <p:cNvPr id="84" name="Straight Arrow Connector 83"/>
          <p:cNvCxnSpPr>
            <a:endCxn id="105" idx="1"/>
          </p:cNvCxnSpPr>
          <p:nvPr/>
        </p:nvCxnSpPr>
        <p:spPr>
          <a:xfrm flipV="1">
            <a:off x="5572132" y="2914675"/>
            <a:ext cx="1571636" cy="14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143768" y="2714620"/>
            <a:ext cx="228601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BETA-CAROTENE</a:t>
            </a:r>
            <a:endParaRPr lang="en-GB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5286388"/>
            <a:ext cx="19287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VITAMIN C</a:t>
            </a:r>
            <a:endParaRPr lang="en-GB" sz="2400" b="1" dirty="0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5500694" y="485776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072330" y="4714884"/>
            <a:ext cx="23574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ECHINACEA</a:t>
            </a:r>
            <a:endParaRPr lang="en-GB" sz="28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0" y="2000241"/>
            <a:ext cx="221454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2000" b="1" dirty="0" smtClean="0"/>
              <a:t> </a:t>
            </a:r>
            <a:r>
              <a:rPr lang="en-GB" sz="2400" b="1" dirty="0" smtClean="0"/>
              <a:t>GOLDEN SEAL</a:t>
            </a:r>
            <a:endParaRPr lang="en-GB" b="1" dirty="0"/>
          </a:p>
        </p:txBody>
      </p:sp>
      <p:cxnSp>
        <p:nvCxnSpPr>
          <p:cNvPr id="126" name="Straight Arrow Connector 125"/>
          <p:cNvCxnSpPr>
            <a:endCxn id="124" idx="3"/>
          </p:cNvCxnSpPr>
          <p:nvPr/>
        </p:nvCxnSpPr>
        <p:spPr>
          <a:xfrm rot="10800000" flipV="1">
            <a:off x="2214546" y="2214554"/>
            <a:ext cx="1285884" cy="16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146" idx="1"/>
          </p:cNvCxnSpPr>
          <p:nvPr/>
        </p:nvCxnSpPr>
        <p:spPr>
          <a:xfrm>
            <a:off x="5500694" y="4929198"/>
            <a:ext cx="1571636" cy="58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 flipV="1">
            <a:off x="2285984" y="5072074"/>
            <a:ext cx="150019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429256" y="5000636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643174" y="6215082"/>
            <a:ext cx="17145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VITAMIN E</a:t>
            </a:r>
            <a:endParaRPr lang="en-GB" sz="24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6357950" y="6215082"/>
            <a:ext cx="235745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  </a:t>
            </a:r>
            <a:r>
              <a:rPr lang="en-GB" sz="2400" b="1" dirty="0" smtClean="0"/>
              <a:t>GINKGO BILOBA</a:t>
            </a:r>
            <a:endParaRPr lang="en-GB" sz="20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7072330" y="5286388"/>
            <a:ext cx="2357454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GARLIC</a:t>
            </a:r>
            <a:endParaRPr lang="en-GB" sz="2400" b="1" dirty="0"/>
          </a:p>
        </p:txBody>
      </p:sp>
      <p:cxnSp>
        <p:nvCxnSpPr>
          <p:cNvPr id="148" name="Straight Arrow Connector 147"/>
          <p:cNvCxnSpPr/>
          <p:nvPr/>
        </p:nvCxnSpPr>
        <p:spPr>
          <a:xfrm rot="5400000">
            <a:off x="3608381" y="5607859"/>
            <a:ext cx="107077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>
            <a:off x="4572794" y="5572140"/>
            <a:ext cx="114221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500562" y="6215082"/>
            <a:ext cx="1643074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KOLA NUT</a:t>
            </a:r>
            <a:endParaRPr lang="en-GB" sz="2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214282" y="6215082"/>
            <a:ext cx="2071702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YELLOW DOCK</a:t>
            </a:r>
            <a:endParaRPr lang="en-GB" sz="2400" b="1" dirty="0"/>
          </a:p>
        </p:txBody>
      </p:sp>
      <p:cxnSp>
        <p:nvCxnSpPr>
          <p:cNvPr id="173" name="Straight Arrow Connector 172"/>
          <p:cNvCxnSpPr/>
          <p:nvPr/>
        </p:nvCxnSpPr>
        <p:spPr>
          <a:xfrm rot="10800000" flipV="1">
            <a:off x="1928794" y="4857758"/>
            <a:ext cx="1500198" cy="428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/>
          <p:cNvSpPr/>
          <p:nvPr/>
        </p:nvSpPr>
        <p:spPr>
          <a:xfrm>
            <a:off x="1571604" y="0"/>
            <a:ext cx="6072230" cy="857232"/>
          </a:xfrm>
          <a:prstGeom prst="ellipse">
            <a:avLst/>
          </a:prstGeom>
          <a:solidFill>
            <a:srgbClr val="D6F1FA"/>
          </a:solidFill>
          <a:ln>
            <a:solidFill>
              <a:srgbClr val="F78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MARIANDINA  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B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 INGREDIENTS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46" name="Picture 45" descr="G:\Photoshoot\Bottles\IMG_7281.JPG"/>
          <p:cNvPicPr/>
          <p:nvPr/>
        </p:nvPicPr>
        <p:blipFill>
          <a:blip r:embed="rId3" cstate="print"/>
          <a:srcRect l="34937" t="26067" r="10366" b="27969"/>
          <a:stretch>
            <a:fillRect/>
          </a:stretch>
        </p:blipFill>
        <p:spPr bwMode="auto">
          <a:xfrm rot="16200000">
            <a:off x="2821771" y="2536025"/>
            <a:ext cx="3357586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237103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6050" y="1428736"/>
            <a:ext cx="6357950" cy="5429263"/>
          </a:xfrm>
          <a:prstGeom prst="rect">
            <a:avLst/>
          </a:prstGeom>
          <a:solidFill>
            <a:srgbClr val="D6F1FA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b="1" dirty="0" smtClean="0"/>
              <a:t>ALFALFA</a:t>
            </a:r>
            <a:r>
              <a:rPr lang="en-GB" dirty="0" smtClean="0"/>
              <a:t> treats digestive disorders, water retention and Arthritis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BEE POLLEN </a:t>
            </a:r>
            <a:r>
              <a:rPr lang="en-GB" dirty="0" smtClean="0"/>
              <a:t>has anti-inflammatory properties, relaxes muscles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BETA CAROTENE </a:t>
            </a:r>
            <a:r>
              <a:rPr lang="en-GB" dirty="0" smtClean="0"/>
              <a:t>helps cells reproduce, stimulates immunity 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CAYENNE </a:t>
            </a:r>
            <a:r>
              <a:rPr lang="en-GB" dirty="0" smtClean="0"/>
              <a:t>treats circulation system, relieves pains of Arthritis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COENZYME Q10 </a:t>
            </a:r>
            <a:r>
              <a:rPr lang="en-GB" b="1" dirty="0"/>
              <a:t>a</a:t>
            </a:r>
            <a:r>
              <a:rPr lang="en-GB" dirty="0" smtClean="0"/>
              <a:t>ids metabolic reactions ATP, heart function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ECHINACEA</a:t>
            </a:r>
            <a:r>
              <a:rPr lang="en-GB" dirty="0" smtClean="0"/>
              <a:t> supports the Immune system treats colds and flu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GARLIC</a:t>
            </a:r>
            <a:r>
              <a:rPr lang="en-GB" dirty="0" smtClean="0"/>
              <a:t>supports</a:t>
            </a:r>
            <a:r>
              <a:rPr lang="en-GB" dirty="0" smtClean="0"/>
              <a:t> cardiovascular </a:t>
            </a:r>
            <a:r>
              <a:rPr lang="en-GB" dirty="0" smtClean="0"/>
              <a:t>system,antibacterial</a:t>
            </a:r>
            <a:r>
              <a:rPr lang="en-GB" dirty="0" smtClean="0"/>
              <a:t>/viral/fungal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GINKGO </a:t>
            </a:r>
            <a:r>
              <a:rPr lang="en-GB" b="1" dirty="0" smtClean="0"/>
              <a:t>BILOBA</a:t>
            </a:r>
            <a:r>
              <a:rPr lang="en-GB" dirty="0" smtClean="0"/>
              <a:t>improves</a:t>
            </a:r>
            <a:r>
              <a:rPr lang="en-GB" dirty="0" smtClean="0"/>
              <a:t> </a:t>
            </a:r>
            <a:r>
              <a:rPr lang="en-GB" dirty="0" smtClean="0"/>
              <a:t>memory,prevents</a:t>
            </a:r>
            <a:r>
              <a:rPr lang="en-GB" dirty="0" smtClean="0"/>
              <a:t> </a:t>
            </a:r>
            <a:r>
              <a:rPr lang="en-GB" dirty="0" smtClean="0"/>
              <a:t>clots,Brain</a:t>
            </a:r>
            <a:r>
              <a:rPr lang="en-GB" dirty="0" smtClean="0"/>
              <a:t> function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KOLA NUT </a:t>
            </a:r>
            <a:r>
              <a:rPr lang="en-GB" dirty="0" smtClean="0"/>
              <a:t>stimulates nervous system, relieves migraines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SIBERIAN GINSENG </a:t>
            </a:r>
            <a:r>
              <a:rPr lang="en-GB" dirty="0" smtClean="0"/>
              <a:t>detoxifies harmful toxins, improves stamina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GOLDEN </a:t>
            </a:r>
            <a:r>
              <a:rPr lang="en-GB" b="1" dirty="0" smtClean="0"/>
              <a:t>SEAL</a:t>
            </a:r>
            <a:r>
              <a:rPr lang="en-GB" dirty="0" smtClean="0"/>
              <a:t>heals</a:t>
            </a:r>
            <a:r>
              <a:rPr lang="en-GB" dirty="0" smtClean="0"/>
              <a:t> inflammation in </a:t>
            </a:r>
            <a:r>
              <a:rPr lang="en-GB" dirty="0" smtClean="0"/>
              <a:t>digestive,respiratory,urinary</a:t>
            </a: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GOTU </a:t>
            </a:r>
            <a:r>
              <a:rPr lang="en-GB" b="1" dirty="0" smtClean="0"/>
              <a:t>KOLA</a:t>
            </a:r>
            <a:r>
              <a:rPr lang="en-GB" dirty="0" smtClean="0"/>
              <a:t>boosts</a:t>
            </a:r>
            <a:r>
              <a:rPr lang="en-GB" dirty="0" smtClean="0"/>
              <a:t> mental activity, wound healing, injuries, HBP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GURANA</a:t>
            </a:r>
            <a:r>
              <a:rPr lang="en-GB" dirty="0" smtClean="0"/>
              <a:t> </a:t>
            </a:r>
            <a:r>
              <a:rPr lang="en-GB" dirty="0" smtClean="0"/>
              <a:t>diarrhea</a:t>
            </a:r>
            <a:r>
              <a:rPr lang="en-GB" dirty="0" smtClean="0"/>
              <a:t>, stimulates nervous system, metabolic rate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HAWTHORN </a:t>
            </a:r>
            <a:r>
              <a:rPr lang="en-GB" dirty="0" smtClean="0"/>
              <a:t>heals the Heart, lowers high blood pressure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LICORICE </a:t>
            </a:r>
            <a:r>
              <a:rPr lang="en-GB" dirty="0" smtClean="0"/>
              <a:t>anti-inflammatory, anti-viral, treats viral hepatitis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YELLOW DOCK </a:t>
            </a:r>
            <a:r>
              <a:rPr lang="en-GB" dirty="0" smtClean="0"/>
              <a:t>aids digestion, treats skin conditions, treats skin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C </a:t>
            </a:r>
            <a:r>
              <a:rPr lang="en-GB" dirty="0" smtClean="0"/>
              <a:t>required for collagen and prevents oxidative stress.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VITAMIN E </a:t>
            </a:r>
            <a:r>
              <a:rPr lang="en-GB" dirty="0" smtClean="0"/>
              <a:t>protects cell </a:t>
            </a:r>
            <a:r>
              <a:rPr lang="en-GB" dirty="0" smtClean="0"/>
              <a:t>membranes,reduces</a:t>
            </a:r>
            <a:r>
              <a:rPr lang="en-GB" dirty="0" smtClean="0"/>
              <a:t> risk of heart disease.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BBBF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MARIANDINA </a:t>
            </a:r>
            <a:r>
              <a:rPr lang="en-GB" sz="3200" b="1" dirty="0" smtClean="0">
                <a:solidFill>
                  <a:srgbClr val="FF0000"/>
                </a:solidFill>
              </a:rPr>
              <a:t> B 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is a natural food supplement that boosts the bodies     ENERGY LEVELS, IMPROVES CIRCULATION, BALANCES HORMONES.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1604" y="0"/>
            <a:ext cx="6072230" cy="714356"/>
          </a:xfrm>
          <a:prstGeom prst="ellipse">
            <a:avLst/>
          </a:prstGeom>
          <a:solidFill>
            <a:srgbClr val="D6F1FA"/>
          </a:solidFill>
          <a:ln>
            <a:solidFill>
              <a:srgbClr val="F78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MARIANDINA  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B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 INGREDIENTS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10" name="Picture 9" descr="G:\Photoshoot\Outdoor shoot\untitled-71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85748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-214338"/>
            <a:ext cx="9429784" cy="7072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/>
              <a:t>     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   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</a:t>
            </a:r>
            <a:r>
              <a:rPr lang="en-US" dirty="0" smtClean="0"/>
              <a:t>    </a:t>
            </a:r>
          </a:p>
          <a:p>
            <a:pPr>
              <a:buFontTx/>
              <a:buNone/>
            </a:pPr>
            <a:r>
              <a:rPr lang="en-US" dirty="0" smtClean="0"/>
              <a:t>       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214338"/>
            <a:ext cx="9429784" cy="19288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BBBF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MARIANDINA </a:t>
            </a:r>
            <a:r>
              <a:rPr lang="en-GB" sz="3200" b="1" dirty="0" smtClean="0">
                <a:solidFill>
                  <a:srgbClr val="FF0000"/>
                </a:solidFill>
              </a:rPr>
              <a:t> J 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is a natural food supplement that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CLEANSES  AND DETOXIFIES THE BODY</a:t>
            </a:r>
            <a:endParaRPr lang="en-GB" sz="24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endCxn id="79" idx="3"/>
          </p:cNvCxnSpPr>
          <p:nvPr/>
        </p:nvCxnSpPr>
        <p:spPr>
          <a:xfrm rot="10800000">
            <a:off x="1643042" y="2700362"/>
            <a:ext cx="1928826" cy="14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5" idx="3"/>
          </p:cNvCxnSpPr>
          <p:nvPr/>
        </p:nvCxnSpPr>
        <p:spPr>
          <a:xfrm rot="10800000">
            <a:off x="1643042" y="4200559"/>
            <a:ext cx="1928826" cy="14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4" idx="3"/>
          </p:cNvCxnSpPr>
          <p:nvPr/>
        </p:nvCxnSpPr>
        <p:spPr>
          <a:xfrm rot="10800000" flipV="1">
            <a:off x="1857356" y="3714751"/>
            <a:ext cx="1643074" cy="16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3" idx="3"/>
          </p:cNvCxnSpPr>
          <p:nvPr/>
        </p:nvCxnSpPr>
        <p:spPr>
          <a:xfrm rot="10800000" flipV="1">
            <a:off x="1643042" y="3214686"/>
            <a:ext cx="1857388" cy="1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72132" y="207167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72132" y="250030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72132" y="3286124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72132" y="378619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72132" y="428625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06" idx="3"/>
          </p:cNvCxnSpPr>
          <p:nvPr/>
        </p:nvCxnSpPr>
        <p:spPr>
          <a:xfrm rot="10800000" flipV="1">
            <a:off x="1643042" y="4643444"/>
            <a:ext cx="1928826" cy="72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43768" y="1857364"/>
            <a:ext cx="1428760" cy="400110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YARROW</a:t>
            </a:r>
            <a:endParaRPr lang="en-GB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143768" y="2285992"/>
            <a:ext cx="1714512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ASTRAGALUS</a:t>
            </a:r>
            <a:endParaRPr lang="en-GB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143768" y="3143248"/>
            <a:ext cx="1428760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BARBERRY</a:t>
            </a:r>
            <a:endParaRPr lang="en-GB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3000372"/>
            <a:ext cx="1643042" cy="430887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COLTSFOOT</a:t>
            </a:r>
            <a:endParaRPr lang="en-GB" sz="2200" b="1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214282" y="3500438"/>
            <a:ext cx="1643074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ECHINACEA</a:t>
            </a:r>
            <a:endParaRPr lang="en-GB" sz="2400" b="1" dirty="0" smtClean="0"/>
          </a:p>
        </p:txBody>
      </p:sp>
      <p:sp>
        <p:nvSpPr>
          <p:cNvPr id="75" name="TextBox 74"/>
          <p:cNvSpPr txBox="1"/>
          <p:nvPr/>
        </p:nvSpPr>
        <p:spPr>
          <a:xfrm>
            <a:off x="0" y="4000504"/>
            <a:ext cx="1643042" cy="400110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DEVIL’S CLAW</a:t>
            </a:r>
            <a:endParaRPr lang="en-GB" sz="2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072330" y="3643314"/>
            <a:ext cx="2286016" cy="400110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OREGON GRAPE</a:t>
            </a:r>
            <a:endParaRPr lang="en-GB" sz="2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072330" y="4143380"/>
            <a:ext cx="2071670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BLACK COHOSH</a:t>
            </a:r>
            <a:endParaRPr lang="en-GB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214282" y="2500306"/>
            <a:ext cx="1428760" cy="40011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HORSETAIL</a:t>
            </a:r>
            <a:endParaRPr lang="en-GB" sz="2000" b="1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5572132" y="285749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143768" y="2714620"/>
            <a:ext cx="2000232" cy="400110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BED STRAW</a:t>
            </a:r>
            <a:endParaRPr lang="en-GB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4500570"/>
            <a:ext cx="1643042" cy="430887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DANDELION</a:t>
            </a:r>
            <a:endParaRPr lang="en-GB" sz="2200" b="1" dirty="0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5500694" y="485776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072330" y="4714884"/>
            <a:ext cx="2357454" cy="461665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CALAMUS ROOT</a:t>
            </a:r>
            <a:endParaRPr lang="en-GB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214282" y="2000240"/>
            <a:ext cx="1928826" cy="400110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2000" b="1" dirty="0" smtClean="0"/>
              <a:t> GOLDEN SEAL</a:t>
            </a:r>
            <a:endParaRPr lang="en-GB" b="1" dirty="0"/>
          </a:p>
        </p:txBody>
      </p:sp>
      <p:cxnSp>
        <p:nvCxnSpPr>
          <p:cNvPr id="126" name="Straight Arrow Connector 125"/>
          <p:cNvCxnSpPr>
            <a:endCxn id="124" idx="3"/>
          </p:cNvCxnSpPr>
          <p:nvPr/>
        </p:nvCxnSpPr>
        <p:spPr>
          <a:xfrm rot="10800000">
            <a:off x="2143108" y="2200296"/>
            <a:ext cx="1357322" cy="14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0800000" flipV="1">
            <a:off x="1857356" y="5000636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5500694" y="4929198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 flipV="1">
            <a:off x="2500298" y="5072074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429256" y="5000636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14282" y="5500702"/>
            <a:ext cx="1571636" cy="461665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COMFREY</a:t>
            </a:r>
            <a:endParaRPr lang="en-GB" sz="24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0" y="6000768"/>
            <a:ext cx="2571736" cy="430887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SIBERIAN GINSENG</a:t>
            </a:r>
            <a:endParaRPr lang="en-GB" sz="22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6429388" y="5786454"/>
            <a:ext cx="1928826" cy="461665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  </a:t>
            </a:r>
            <a:r>
              <a:rPr lang="en-GB" sz="2400" b="1" dirty="0" smtClean="0"/>
              <a:t>CALENDULA</a:t>
            </a:r>
            <a:endParaRPr lang="en-GB" sz="20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7000892" y="5286388"/>
            <a:ext cx="1428760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GARLIC</a:t>
            </a:r>
            <a:endParaRPr lang="en-GB" sz="2400" b="1" dirty="0"/>
          </a:p>
        </p:txBody>
      </p:sp>
      <p:cxnSp>
        <p:nvCxnSpPr>
          <p:cNvPr id="148" name="Straight Arrow Connector 147"/>
          <p:cNvCxnSpPr/>
          <p:nvPr/>
        </p:nvCxnSpPr>
        <p:spPr>
          <a:xfrm rot="5400000">
            <a:off x="3608381" y="5607859"/>
            <a:ext cx="107077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>
            <a:off x="4572794" y="5572140"/>
            <a:ext cx="114221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2714612" y="6215082"/>
            <a:ext cx="1714512" cy="461665"/>
          </a:xfrm>
          <a:prstGeom prst="rect">
            <a:avLst/>
          </a:prstGeom>
          <a:solidFill>
            <a:srgbClr val="B3FC96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CLEAVERS</a:t>
            </a:r>
            <a:endParaRPr lang="en-GB" sz="24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4500562" y="6215082"/>
            <a:ext cx="1857388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CHAMOMILE</a:t>
            </a:r>
            <a:endParaRPr lang="en-GB" sz="2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214282" y="5000636"/>
            <a:ext cx="1714512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COWSLIP</a:t>
            </a:r>
            <a:endParaRPr lang="en-GB" sz="2400" b="1" dirty="0"/>
          </a:p>
        </p:txBody>
      </p:sp>
      <p:cxnSp>
        <p:nvCxnSpPr>
          <p:cNvPr id="173" name="Straight Arrow Connector 172"/>
          <p:cNvCxnSpPr/>
          <p:nvPr/>
        </p:nvCxnSpPr>
        <p:spPr>
          <a:xfrm rot="10800000" flipV="1">
            <a:off x="2000232" y="4786321"/>
            <a:ext cx="1571636" cy="42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/>
          <p:cNvSpPr/>
          <p:nvPr/>
        </p:nvSpPr>
        <p:spPr>
          <a:xfrm>
            <a:off x="1571604" y="0"/>
            <a:ext cx="6072230" cy="857232"/>
          </a:xfrm>
          <a:prstGeom prst="ellipse">
            <a:avLst/>
          </a:prstGeom>
          <a:gradFill flip="none" rotWithShape="1">
            <a:gsLst>
              <a:gs pos="0">
                <a:srgbClr val="83F85A">
                  <a:tint val="66000"/>
                  <a:satMod val="160000"/>
                </a:srgbClr>
              </a:gs>
              <a:gs pos="50000">
                <a:srgbClr val="83F85A">
                  <a:tint val="44500"/>
                  <a:satMod val="160000"/>
                </a:srgbClr>
              </a:gs>
              <a:gs pos="100000">
                <a:srgbClr val="83F85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78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MARIANDINA  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J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 INGREDIENTS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47" name="Picture 46" descr="G:\Photoshoot\Bottles\IMG_7292.JPG"/>
          <p:cNvPicPr/>
          <p:nvPr/>
        </p:nvPicPr>
        <p:blipFill>
          <a:blip r:embed="rId3" cstate="print"/>
          <a:srcRect l="23266" t="24190" r="14414" b="20449"/>
          <a:stretch>
            <a:fillRect/>
          </a:stretch>
        </p:blipFill>
        <p:spPr bwMode="auto">
          <a:xfrm rot="16200000">
            <a:off x="2893213" y="2478876"/>
            <a:ext cx="3357573" cy="2114550"/>
          </a:xfrm>
          <a:prstGeom prst="roundRect">
            <a:avLst>
              <a:gd name="adj" fmla="val 8594"/>
            </a:avLst>
          </a:prstGeom>
          <a:solidFill>
            <a:srgbClr val="B3FC96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237103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:\Photoshoot\Outdoor shoot\untitled-7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80984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86050" y="1928802"/>
            <a:ext cx="6357950" cy="4929198"/>
          </a:xfrm>
          <a:prstGeom prst="rect">
            <a:avLst/>
          </a:prstGeom>
          <a:solidFill>
            <a:srgbClr val="B3FC96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b="1" dirty="0" smtClean="0"/>
              <a:t>YARROW </a:t>
            </a:r>
            <a:r>
              <a:rPr lang="en-GB" dirty="0" smtClean="0"/>
              <a:t>treats </a:t>
            </a:r>
            <a:r>
              <a:rPr lang="en-GB" dirty="0" smtClean="0"/>
              <a:t>wounds,fevers,colds,inflammation,hypertension</a:t>
            </a: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 </a:t>
            </a:r>
            <a:r>
              <a:rPr lang="en-GB" b="1" dirty="0" err="1" smtClean="0"/>
              <a:t>GARLIC</a:t>
            </a:r>
            <a:r>
              <a:rPr lang="en-GB" dirty="0" err="1" smtClean="0"/>
              <a:t>supports</a:t>
            </a:r>
            <a:r>
              <a:rPr lang="en-GB" dirty="0" smtClean="0"/>
              <a:t> </a:t>
            </a:r>
            <a:r>
              <a:rPr lang="en-GB" dirty="0" smtClean="0"/>
              <a:t>cardiovascularsystem,antibacterial</a:t>
            </a:r>
            <a:r>
              <a:rPr lang="en-GB" dirty="0" smtClean="0"/>
              <a:t>/viral/fungal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ASTRAGALUS </a:t>
            </a:r>
            <a:r>
              <a:rPr lang="en-GB" dirty="0" smtClean="0"/>
              <a:t>stimulates</a:t>
            </a:r>
            <a:r>
              <a:rPr lang="en-GB" b="1" dirty="0" smtClean="0"/>
              <a:t> </a:t>
            </a:r>
            <a:r>
              <a:rPr lang="en-GB" dirty="0" smtClean="0"/>
              <a:t>immune system, lowers blood pressure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BED STRAW</a:t>
            </a:r>
            <a:r>
              <a:rPr lang="en-GB" dirty="0" smtClean="0"/>
              <a:t> is a diuretic, relieves </a:t>
            </a:r>
            <a:r>
              <a:rPr lang="en-GB" dirty="0" smtClean="0"/>
              <a:t>Edema,heals</a:t>
            </a:r>
            <a:r>
              <a:rPr lang="en-GB" dirty="0" smtClean="0"/>
              <a:t> lymphatic system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BARBERRY </a:t>
            </a:r>
            <a:r>
              <a:rPr lang="en-GB" dirty="0" smtClean="0"/>
              <a:t>treats Bronchitis, infections, Gastritis, inflammation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OREGON GRAPE</a:t>
            </a:r>
            <a:r>
              <a:rPr lang="en-GB" dirty="0" smtClean="0"/>
              <a:t> treats inflammation, skin disease Psoriasis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BLACK COHOSH </a:t>
            </a:r>
            <a:r>
              <a:rPr lang="en-GB" dirty="0" smtClean="0"/>
              <a:t>for menopause, aids painful periods, insomnia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CALMUS ROOT</a:t>
            </a:r>
            <a:r>
              <a:rPr lang="en-GB" dirty="0" smtClean="0"/>
              <a:t>anti- parasitic,stomach problems,anti-arrhythmic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CALENDULA </a:t>
            </a:r>
            <a:r>
              <a:rPr lang="en-GB" dirty="0" smtClean="0"/>
              <a:t>treats inflammation, treats skin conditions, wounds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CHAMOMILE </a:t>
            </a:r>
            <a:r>
              <a:rPr lang="en-GB" dirty="0" smtClean="0"/>
              <a:t>anti-inflammatory, treats gastrointestinal tract.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CLEAVERS </a:t>
            </a:r>
            <a:r>
              <a:rPr lang="en-GB" dirty="0" smtClean="0"/>
              <a:t>relieves Edema, jaundice, lymph swellings, wounds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COLTSFOOT </a:t>
            </a:r>
            <a:r>
              <a:rPr lang="en-GB" dirty="0" smtClean="0"/>
              <a:t>anti-inflammatory, cough prevention and treatment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COMFREY </a:t>
            </a:r>
            <a:r>
              <a:rPr lang="en-GB" dirty="0" smtClean="0"/>
              <a:t>treats inflammation,repairs bones, skin ulcers, strains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COWSLIP </a:t>
            </a:r>
            <a:r>
              <a:rPr lang="en-GB" dirty="0" smtClean="0"/>
              <a:t>anti-inflammatory, treats pertussis, bronchitis,arthritis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DANDELION</a:t>
            </a:r>
            <a:r>
              <a:rPr lang="en-GB" dirty="0" smtClean="0"/>
              <a:t>treats liver, gall bladder,kidney</a:t>
            </a:r>
            <a:r>
              <a:rPr lang="en-GB" dirty="0" smtClean="0"/>
              <a:t>, joints. purifies Blood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SPIRULINA </a:t>
            </a:r>
            <a:r>
              <a:rPr lang="en-GB" dirty="0" smtClean="0"/>
              <a:t>is anti cancer,anti-allergy, liver protecting, immunity</a:t>
            </a:r>
          </a:p>
          <a:p>
            <a:pPr>
              <a:buFont typeface="Wingdings" pitchFamily="2" charset="2"/>
              <a:buChar char="v"/>
            </a:pPr>
            <a:r>
              <a:rPr lang="en-GB" b="1" dirty="0" smtClean="0"/>
              <a:t>ST. JOHN’S WORT </a:t>
            </a:r>
            <a:r>
              <a:rPr lang="en-GB" dirty="0" smtClean="0"/>
              <a:t>depression,kidneys and lungs, wounds, burns</a:t>
            </a:r>
            <a:endParaRPr lang="en-GB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9288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BBBF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MARIANDINA </a:t>
            </a:r>
            <a:r>
              <a:rPr lang="en-GB" sz="3200" b="1" dirty="0" smtClean="0">
                <a:solidFill>
                  <a:srgbClr val="FF0000"/>
                </a:solidFill>
              </a:rPr>
              <a:t> J 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is a natural food supplement that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CLEANSES  AND DETOXIFIES THE BODY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71604" y="0"/>
            <a:ext cx="6072230" cy="857232"/>
          </a:xfrm>
          <a:prstGeom prst="ellipse">
            <a:avLst/>
          </a:prstGeom>
          <a:gradFill flip="none" rotWithShape="1">
            <a:gsLst>
              <a:gs pos="0">
                <a:srgbClr val="83F85A">
                  <a:tint val="66000"/>
                  <a:satMod val="160000"/>
                </a:srgbClr>
              </a:gs>
              <a:gs pos="50000">
                <a:srgbClr val="83F85A">
                  <a:tint val="44500"/>
                  <a:satMod val="160000"/>
                </a:srgbClr>
              </a:gs>
              <a:gs pos="100000">
                <a:srgbClr val="83F85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78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MARIANDINA  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J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 INGREDIENTS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12002</TotalTime>
  <Words>897</Words>
  <Application>Microsoft Office PowerPoint</Application>
  <PresentationFormat>On-screen Show (4:3)</PresentationFormat>
  <Paragraphs>227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Default Design</vt:lpstr>
      <vt:lpstr>MARIANDINA HOLISTIC WELLNESS THE HEALING POWER OF SUPER ANTIOXIDANTS AND YOUR IMMUNE SYSTEM  </vt:lpstr>
      <vt:lpstr>Slide 2</vt:lpstr>
      <vt:lpstr>Slide 3</vt:lpstr>
      <vt:lpstr>Slide 4</vt:lpstr>
      <vt:lpstr>LLL</vt:lpstr>
      <vt:lpstr>Slide 6</vt:lpstr>
      <vt:lpstr>  MARIANDINA  B  is a natural food supplement that boosts the bodies     ENERGY LEVELS, IMPROVES CIRCULATION, BALANCES HORMONES.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MARIANDINA HOLISTIC WELLNESS THE HEALING POWER OF SUPER ANTIOXIDANTS AND YOUR IMMUNE SYSTEM</dc:title>
  <dc:creator>sony</dc:creator>
  <cp:lastModifiedBy>sony</cp:lastModifiedBy>
  <cp:revision>30</cp:revision>
  <dcterms:created xsi:type="dcterms:W3CDTF">2018-10-11T10:23:20Z</dcterms:created>
  <dcterms:modified xsi:type="dcterms:W3CDTF">2018-10-19T18:25:44Z</dcterms:modified>
</cp:coreProperties>
</file>